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0"/>
  </p:notesMasterIdLst>
  <p:sldIdLst>
    <p:sldId id="256" r:id="rId2"/>
    <p:sldId id="262" r:id="rId3"/>
    <p:sldId id="263" r:id="rId4"/>
    <p:sldId id="269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5" autoAdjust="0"/>
    <p:restoredTop sz="83688" autoAdjust="0"/>
  </p:normalViewPr>
  <p:slideViewPr>
    <p:cSldViewPr snapToGrid="0">
      <p:cViewPr>
        <p:scale>
          <a:sx n="79" d="100"/>
          <a:sy n="79" d="100"/>
        </p:scale>
        <p:origin x="-158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18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C4D301-1EA7-4C86-B0F3-751315CB5E79}" type="datetimeFigureOut">
              <a:rPr lang="ar-SA" smtClean="0"/>
              <a:t>11/08/1436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3579C48-162C-47C7-9687-2839989AFBE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053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Traditional Arabic" panose="02020603050405020304" pitchFamily="18" charset="-78"/>
        <a:ea typeface="+mn-ea"/>
        <a:cs typeface="Traditional Arabic" panose="02020603050405020304" pitchFamily="18" charset="-78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raditional Arabic" panose="02020603050405020304" pitchFamily="18" charset="-78"/>
        <a:ea typeface="+mn-ea"/>
        <a:cs typeface="Traditional Arabic" panose="02020603050405020304" pitchFamily="18" charset="-78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raditional Arabic" panose="02020603050405020304" pitchFamily="18" charset="-78"/>
        <a:ea typeface="+mn-ea"/>
        <a:cs typeface="Traditional Arabic" panose="02020603050405020304" pitchFamily="18" charset="-78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raditional Arabic" panose="02020603050405020304" pitchFamily="18" charset="-78"/>
        <a:ea typeface="+mn-ea"/>
        <a:cs typeface="Traditional Arabic" panose="02020603050405020304" pitchFamily="18" charset="-78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raditional Arabic" panose="02020603050405020304" pitchFamily="18" charset="-78"/>
        <a:ea typeface="+mn-ea"/>
        <a:cs typeface="Traditional Arabic" panose="02020603050405020304" pitchFamily="18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79C48-162C-47C7-9687-2839989AFBEE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8495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mtClean="0"/>
              <a:t>تتمثّل المبادرات الأربعة المرافقة لاسفير في:</a:t>
            </a:r>
          </a:p>
          <a:p>
            <a:endParaRPr lang="ar-SA" smtClean="0"/>
          </a:p>
          <a:p>
            <a:r>
              <a:rPr lang="ar-SA" smtClean="0"/>
              <a:t>المعايير الدّنيا لحماية الطّفل في مجال العمل الانساني</a:t>
            </a:r>
          </a:p>
          <a:p>
            <a:r>
              <a:rPr lang="ar-SA" smtClean="0"/>
              <a:t>الشبكة المشتركة لوكالات التعليم في حالات الطوارئ(المعايير الدنيا في مجال التعليم)</a:t>
            </a:r>
          </a:p>
          <a:p>
            <a:r>
              <a:rPr lang="ar-SA" smtClean="0"/>
              <a:t>المعايير والإرشادات في الطوارئ الخاصة بالماشية</a:t>
            </a:r>
          </a:p>
          <a:p>
            <a:r>
              <a:rPr lang="ar-SA" smtClean="0"/>
              <a:t>شبكة النهوض بالمشروعات الصغيرة وتعزيزها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79C48-162C-47C7-9687-2839989AFBEE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1662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79C48-162C-47C7-9687-2839989AFBEE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2350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79C48-162C-47C7-9687-2839989AFBEE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4512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79C48-162C-47C7-9687-2839989AFBEE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7895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ttom-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55513"/>
            <a:ext cx="9144000" cy="1211010"/>
          </a:xfrm>
          <a:prstGeom prst="rect">
            <a:avLst/>
          </a:prstGeom>
        </p:spPr>
      </p:pic>
      <p:pic>
        <p:nvPicPr>
          <p:cNvPr id="3" name="Picture 2" descr="bottom-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55513"/>
            <a:ext cx="9144000" cy="121101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95689" y="2233337"/>
            <a:ext cx="7772400" cy="1470025"/>
          </a:xfrm>
        </p:spPr>
        <p:txBody>
          <a:bodyPr>
            <a:noAutofit/>
          </a:bodyPr>
          <a:lstStyle>
            <a:lvl1pPr algn="ctr" rtl="1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CH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81489" y="4052664"/>
            <a:ext cx="6400800" cy="1752600"/>
          </a:xfrm>
        </p:spPr>
        <p:txBody>
          <a:bodyPr>
            <a:normAutofit/>
          </a:bodyPr>
          <a:lstStyle>
            <a:lvl1pPr marL="0" indent="0" algn="ctr" rtl="1">
              <a:buNone/>
              <a:defRPr sz="48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782" y="266329"/>
            <a:ext cx="3028215" cy="175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639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ttom-curve-f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0212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ttom-curve-f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5977" y="6329599"/>
            <a:ext cx="43308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fr-CH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95689" y="2233337"/>
            <a:ext cx="7772400" cy="1470025"/>
          </a:xfrm>
        </p:spPr>
        <p:txBody>
          <a:bodyPr>
            <a:noAutofit/>
          </a:bodyPr>
          <a:lstStyle>
            <a:lvl1pPr algn="ctr" rtl="1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1326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o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ttom-curve-f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>
            <a:noAutofit/>
          </a:bodyPr>
          <a:lstStyle>
            <a:lvl1pPr algn="r" rtl="1">
              <a:defRPr sz="2800"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ar-SA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692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  <a:lvl2pPr marL="361950" indent="-361950"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2pPr>
            <a:lvl3pPr marL="715963" indent="-354013" algn="r" rtl="1"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3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0" y="1057843"/>
            <a:ext cx="9144000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tx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235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ttom-curve-f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>
            <a:noAutofit/>
          </a:bodyPr>
          <a:lstStyle>
            <a:lvl1pPr algn="r" rtl="1">
              <a:defRPr sz="2800">
                <a:solidFill>
                  <a:schemeClr val="accent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ar-SA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692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  <a:lvl2pPr marL="361950" indent="-361950"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2pPr>
            <a:lvl3pPr marL="715963" indent="-354013" algn="r" rtl="1"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3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fr-CH"/>
          </a:p>
        </p:txBody>
      </p:sp>
      <p:pic>
        <p:nvPicPr>
          <p:cNvPr id="9" name="Picture 8" descr="meeting shutterstock_230281012.jpg"/>
          <p:cNvPicPr>
            <a:picLocks noChangeAspect="1"/>
          </p:cNvPicPr>
          <p:nvPr userDrawn="1"/>
        </p:nvPicPr>
        <p:blipFill>
          <a:blip r:embed="rId3" cstate="print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251628"/>
            <a:ext cx="3644656" cy="2882923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0" y="1057843"/>
            <a:ext cx="9144000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bg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372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Layout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ttom-curve-f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>
            <a:noAutofit/>
          </a:bodyPr>
          <a:lstStyle>
            <a:lvl1pPr algn="r" rtl="1">
              <a:defRPr sz="2800">
                <a:solidFill>
                  <a:schemeClr val="accent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ar-SA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692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  <a:lvl2pPr marL="361950" indent="-361950" algn="r" rtl="1">
              <a:buClr>
                <a:schemeClr val="tx2"/>
              </a:buClr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2pPr>
            <a:lvl3pPr marL="715963" indent="-354013" algn="r" rtl="1">
              <a:defRPr sz="22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3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fr-CH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1057843"/>
            <a:ext cx="9144000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bg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119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ar-SA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noProof="0" dirty="0" err="1" smtClean="0"/>
              <a:t>Click</a:t>
            </a:r>
            <a:r>
              <a:rPr lang="ar-SA" noProof="0" dirty="0" smtClean="0"/>
              <a:t> </a:t>
            </a:r>
            <a:r>
              <a:rPr lang="ar-SA" noProof="0" dirty="0" err="1" smtClean="0"/>
              <a:t>to</a:t>
            </a:r>
            <a:r>
              <a:rPr lang="ar-SA" noProof="0" dirty="0" smtClean="0"/>
              <a:t> </a:t>
            </a:r>
            <a:r>
              <a:rPr lang="ar-SA" noProof="0" dirty="0" err="1" smtClean="0"/>
              <a:t>edit</a:t>
            </a:r>
            <a:r>
              <a:rPr lang="ar-SA" noProof="0" dirty="0" smtClean="0"/>
              <a:t> </a:t>
            </a:r>
            <a:r>
              <a:rPr lang="ar-SA" noProof="0" dirty="0" err="1" smtClean="0"/>
              <a:t>Master</a:t>
            </a:r>
            <a:r>
              <a:rPr lang="ar-SA" noProof="0" dirty="0" smtClean="0"/>
              <a:t> </a:t>
            </a:r>
            <a:r>
              <a:rPr lang="ar-SA" noProof="0" dirty="0" err="1" smtClean="0"/>
              <a:t>text</a:t>
            </a:r>
            <a:r>
              <a:rPr lang="ar-SA" noProof="0" dirty="0" smtClean="0"/>
              <a:t> </a:t>
            </a:r>
            <a:r>
              <a:rPr lang="ar-SA" noProof="0" dirty="0" err="1" smtClean="0"/>
              <a:t>styles</a:t>
            </a:r>
            <a:endParaRPr lang="ar-SA" noProof="0" dirty="0" smtClean="0"/>
          </a:p>
          <a:p>
            <a:pPr lvl="1"/>
            <a:r>
              <a:rPr lang="ar-SA" noProof="0" dirty="0" err="1" smtClean="0"/>
              <a:t>Second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  <a:p>
            <a:pPr lvl="2"/>
            <a:r>
              <a:rPr lang="ar-SA" noProof="0" dirty="0" err="1" smtClean="0"/>
              <a:t>Third</a:t>
            </a:r>
            <a:r>
              <a:rPr lang="ar-SA" noProof="0" dirty="0" smtClean="0"/>
              <a:t> </a:t>
            </a:r>
            <a:r>
              <a:rPr lang="ar-SA" noProof="0" dirty="0" err="1" smtClean="0"/>
              <a:t>level</a:t>
            </a:r>
            <a:endParaRPr lang="ar-SA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pPr defTabSz="457200"/>
            <a:r>
              <a:rPr lang="ar-SA" smtClean="0"/>
              <a:t>الجزء «ت» 5 –المعايير الأربعة المرافقة لدليل اسفير مجموعة اسفير التدريبية سنة 2015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defRPr>
            </a:lvl1pPr>
          </a:lstStyle>
          <a:p>
            <a:fld id="{3EBADB50-E105-4882-AFA7-902A74D8569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7122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5" r:id="rId3"/>
    <p:sldLayoutId id="2147483784" r:id="rId4"/>
    <p:sldLayoutId id="2147483786" r:id="rId5"/>
    <p:sldLayoutId id="2147483787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1" eaLnBrk="1" latinLnBrk="0" hangingPunct="1">
        <a:spcBef>
          <a:spcPct val="0"/>
        </a:spcBef>
        <a:buNone/>
        <a:defRPr sz="2800" b="1" kern="1200">
          <a:solidFill>
            <a:schemeClr val="tx2"/>
          </a:solidFill>
          <a:latin typeface="Traditional Arabic" panose="02020603050405020304" pitchFamily="18" charset="-78"/>
          <a:ea typeface="+mj-ea"/>
          <a:cs typeface="Traditional Arabic" panose="02020603050405020304" pitchFamily="18" charset="-78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2pPr>
      <a:lvl3pPr marL="1143000" indent="-228600" algn="r" defTabSz="914400" rtl="1" eaLnBrk="1" latinLnBrk="0" hangingPunct="1">
        <a:spcBef>
          <a:spcPct val="20000"/>
        </a:spcBef>
        <a:buFont typeface="Traditional Arabic" panose="02020603050405020304" pitchFamily="18" charset="-78"/>
        <a:buChar char="–"/>
        <a:defRPr sz="22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aditional Arabic" panose="02020603050405020304" pitchFamily="18" charset="-78"/>
          <a:ea typeface="+mn-ea"/>
          <a:cs typeface="Traditional Arabic" panose="02020603050405020304" pitchFamily="18" charset="-78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dirty="0" smtClean="0"/>
              <a:t>المبادرات </a:t>
            </a:r>
            <a:r>
              <a:rPr lang="ar-SA" dirty="0"/>
              <a:t>الأربعة المرافقة </a:t>
            </a:r>
            <a:r>
              <a:rPr lang="ar-SA" dirty="0" err="1"/>
              <a:t>لاسفير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181" y="4052664"/>
            <a:ext cx="7911907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4000" dirty="0"/>
              <a:t>ما هي هذه المبادرات وكيف تتكامل فيما بينها</a:t>
            </a:r>
            <a:r>
              <a:rPr lang="ar-SA" sz="4000" dirty="0" smtClean="0"/>
              <a:t>؟</a:t>
            </a:r>
            <a:endParaRPr lang="ar-SA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6165304"/>
            <a:ext cx="576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الجزء</a:t>
            </a:r>
            <a:r>
              <a:rPr lang="ar-EG" sz="1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"ت"</a:t>
            </a:r>
            <a:r>
              <a:rPr lang="ar-EG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</a:t>
            </a:r>
            <a:r>
              <a:rPr lang="ar-EG" sz="1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</a:t>
            </a:r>
            <a:r>
              <a:rPr lang="ar-SA" sz="1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المبادرات الأربعة المرافقة لاسفير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– </a:t>
            </a:r>
            <a:r>
              <a:rPr lang="ar-SA" sz="1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مجموعة اسفير </a:t>
            </a:r>
            <a:r>
              <a:rPr lang="ar-SA" sz="1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التدريبية 2015</a:t>
            </a:r>
            <a:endParaRPr lang="ar-SA" sz="1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735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15" y="1420638"/>
            <a:ext cx="7092171" cy="4375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المبادرات الأربعة المرافقة لاسفير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  <p:sp>
        <p:nvSpPr>
          <p:cNvPr id="5" name="Content Placeholder 5"/>
          <p:cNvSpPr>
            <a:spLocks noGrp="1"/>
          </p:cNvSpPr>
          <p:nvPr/>
        </p:nvSpPr>
        <p:spPr>
          <a:xfrm>
            <a:off x="6512476" y="5552933"/>
            <a:ext cx="2263262" cy="24339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r" rtl="1">
              <a:defRPr/>
            </a:pPr>
            <a:r>
              <a:rPr lang="en-GB" sz="1200" i="1" dirty="0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©</a:t>
            </a:r>
            <a:r>
              <a:rPr lang="ar-TN" sz="1200" i="1" dirty="0" err="1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روبارت</a:t>
            </a:r>
            <a:r>
              <a:rPr lang="ar-TN" sz="1200" i="1" dirty="0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 سيلفي-</a:t>
            </a:r>
            <a:r>
              <a:rPr lang="ar-TN" sz="1200" i="1" dirty="0" err="1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دوفالون</a:t>
            </a:r>
            <a:r>
              <a:rPr lang="ar-TN" sz="1200" i="1" dirty="0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 </a:t>
            </a:r>
            <a:r>
              <a:rPr lang="ar-TN" sz="1200" i="1" dirty="0" err="1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أستريد</a:t>
            </a:r>
            <a:r>
              <a:rPr lang="ar-TN" sz="1200" i="1" dirty="0" smtClean="0">
                <a:solidFill>
                  <a:srgbClr val="000000"/>
                </a:solidFill>
                <a:latin typeface="Traditional Arabic" panose="02020603050405020304" pitchFamily="18" charset="-78"/>
                <a:ea typeface="ＭＳ 明朝"/>
                <a:cs typeface="Traditional Arabic" panose="02020603050405020304" pitchFamily="18" charset="-78"/>
              </a:rPr>
              <a:t> 2014</a:t>
            </a:r>
            <a:endParaRPr lang="en-GB" sz="1200" i="1" dirty="0" smtClean="0">
              <a:solidFill>
                <a:srgbClr val="000000"/>
              </a:solidFill>
              <a:latin typeface="Traditional Arabic" panose="02020603050405020304" pitchFamily="18" charset="-78"/>
              <a:ea typeface="ＭＳ 明朝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4250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المعايير المرافقة لاسفير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8268" y="1369242"/>
            <a:ext cx="6968532" cy="4785722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ar-SA" sz="1800" b="1" dirty="0"/>
              <a:t>الهدف: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تزويد المتخصّصين في مجال العمل الانساني بمجموعة من معايير الجودة والمساءلة  والتّي ينبغي أن تكون متناسقة وسهلة الاستخدام.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تُكمّل المعايير المرافقة محتوى دليل </a:t>
            </a:r>
            <a:r>
              <a:rPr lang="ar-SA" sz="1800" dirty="0" smtClean="0"/>
              <a:t>اسفير</a:t>
            </a:r>
            <a:r>
              <a:rPr lang="fr-CH" sz="1800" dirty="0"/>
              <a:t> </a:t>
            </a:r>
            <a:r>
              <a:rPr lang="ar-SA" sz="1800" dirty="0" smtClean="0"/>
              <a:t>متضمّنةً </a:t>
            </a:r>
            <a:r>
              <a:rPr lang="ar-SA" sz="1800" dirty="0"/>
              <a:t>مجالات إضافيّة ورئيسيّة في  مجال الاستجابة الإنسانيّة.</a:t>
            </a:r>
          </a:p>
          <a:p>
            <a:pPr>
              <a:spcBef>
                <a:spcPts val="500"/>
              </a:spcBef>
            </a:pPr>
            <a:r>
              <a:rPr lang="ar-SA" sz="1800" b="1" dirty="0"/>
              <a:t>التّشابهات مع </a:t>
            </a:r>
            <a:r>
              <a:rPr lang="ar-SA" sz="1800" b="1" dirty="0" err="1"/>
              <a:t>اسفير</a:t>
            </a:r>
            <a:r>
              <a:rPr lang="ar-SA" sz="1800" b="1" dirty="0"/>
              <a:t>: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ترتكز عملّية كتابة المبادئ وتنقيحها على التّشاور والإجماع.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النّهج القائم على الحقوق</a:t>
            </a:r>
          </a:p>
          <a:p>
            <a:pPr lvl="1">
              <a:spcBef>
                <a:spcPts val="500"/>
              </a:spcBef>
            </a:pPr>
            <a:r>
              <a:rPr lang="ar-SA" sz="1800" dirty="0" smtClean="0"/>
              <a:t>الهيكل: المعيار-التّدابير </a:t>
            </a:r>
            <a:r>
              <a:rPr lang="ar-SA" sz="1800" dirty="0"/>
              <a:t>الأساسيّة-المؤشّرات الرّئيسيّة-الملاحظات الارشاديّة.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وجود مراجع مشتركة بين دليل </a:t>
            </a:r>
            <a:r>
              <a:rPr lang="ar-SA" sz="1800" dirty="0" err="1"/>
              <a:t>اسفير</a:t>
            </a:r>
            <a:r>
              <a:rPr lang="ar-SA" sz="1800" dirty="0"/>
              <a:t> والمعايير المرافقة له  </a:t>
            </a:r>
          </a:p>
          <a:p>
            <a:pPr>
              <a:spcBef>
                <a:spcPts val="500"/>
              </a:spcBef>
            </a:pPr>
            <a:r>
              <a:rPr lang="ar-SA" sz="1800" b="1" dirty="0"/>
              <a:t>المعايير الحالية المرافقة </a:t>
            </a:r>
            <a:r>
              <a:rPr lang="ar-SA" sz="1800" b="1" dirty="0" err="1"/>
              <a:t>لاسفير</a:t>
            </a:r>
            <a:r>
              <a:rPr lang="ar-SA" sz="1800" b="1" dirty="0"/>
              <a:t>: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المعايير الدّنيا لحماية الطّفل في مجال العمل الانساني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المعايير الدنيا في مجال التعليم: الاستعداد والاستجابة والإصلاح. 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المعايير والإرشادات في الطوارئ الخاصة بالماشية</a:t>
            </a:r>
          </a:p>
          <a:p>
            <a:pPr lvl="1">
              <a:spcBef>
                <a:spcPts val="500"/>
              </a:spcBef>
            </a:pPr>
            <a:r>
              <a:rPr lang="ar-SA" sz="1800" dirty="0"/>
              <a:t>شبكة النهوض بالمشروعات الصغيرة وتعزيزها</a:t>
            </a:r>
          </a:p>
          <a:p>
            <a:pPr>
              <a:spcBef>
                <a:spcPts val="500"/>
              </a:spcBef>
            </a:pPr>
            <a:endParaRPr lang="ar-SA" sz="1800" dirty="0"/>
          </a:p>
          <a:p>
            <a:pPr>
              <a:spcBef>
                <a:spcPts val="500"/>
              </a:spcBef>
            </a:pPr>
            <a:endParaRPr lang="ar-SA" sz="1800" dirty="0"/>
          </a:p>
          <a:p>
            <a:pPr>
              <a:spcBef>
                <a:spcPts val="500"/>
              </a:spcBef>
            </a:pPr>
            <a:endParaRPr lang="ar-SA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457201" y="1369242"/>
            <a:ext cx="1165827" cy="4404303"/>
            <a:chOff x="482103" y="1737860"/>
            <a:chExt cx="863600" cy="326253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103" y="1737860"/>
              <a:ext cx="863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28" y="2565023"/>
              <a:ext cx="4635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284" y="4495574"/>
              <a:ext cx="757238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078" y="3517599"/>
              <a:ext cx="755650" cy="48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092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دليل اسفير:الميثاق الانساني والمعايير الدّنيا في مجال الاستجابة الإنسانيّة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235" y="1369242"/>
            <a:ext cx="6767565" cy="4785722"/>
          </a:xfrm>
        </p:spPr>
        <p:txBody>
          <a:bodyPr/>
          <a:lstStyle/>
          <a:p>
            <a:pPr lvl="1">
              <a:spcBef>
                <a:spcPts val="1000"/>
              </a:spcBef>
            </a:pPr>
            <a:r>
              <a:rPr lang="ar-SA" sz="2000" dirty="0"/>
              <a:t>يتكوّن من المبادئ والمعايير الدّنيا العالميّة المعترف بها دوليّا والتّي تسعى لتحسين الجودة والمساءلة المتعلّقة بالاستجابة الإنسانيّة.  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هو نتيجة لعمليّة تشاور واسعة داخل المجال الانساني.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يرسم الميثاق الانساني المبادئ الأخلاقيّة والقانونيّة والتّي تعتبر أساس النّهج القائم على حقوق الإنسان </a:t>
            </a:r>
            <a:r>
              <a:rPr lang="ar-SA" sz="2000" dirty="0" err="1"/>
              <a:t>لاسفير</a:t>
            </a:r>
            <a:r>
              <a:rPr lang="ar-SA" sz="2000" dirty="0"/>
              <a:t>.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الحق في الحياة بكرامة: تمنح المعايير المذكورة في </a:t>
            </a:r>
            <a:r>
              <a:rPr lang="ar-SA" sz="2000" dirty="0" err="1"/>
              <a:t>اسفير</a:t>
            </a:r>
            <a:r>
              <a:rPr lang="ar-SA" sz="2000" dirty="0"/>
              <a:t> للسّكان المتضررين من الكوارث البقاء على قيد الحياة والعيش بكرامة في ظلّ ظروف مستقرّة.</a:t>
            </a:r>
            <a:endParaRPr lang="en-GB" sz="2000" dirty="0"/>
          </a:p>
          <a:p>
            <a:pPr lvl="1">
              <a:spcBef>
                <a:spcPts val="1000"/>
              </a:spcBef>
            </a:pPr>
            <a:r>
              <a:rPr lang="ar-SA" sz="2000" dirty="0"/>
              <a:t>تُطبّق المعايير الأساسيّة ومبادئ الحماية في جميع المجالات الإنسانيّة. 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المعايير </a:t>
            </a:r>
            <a:r>
              <a:rPr lang="ar-SA" sz="2000" dirty="0" smtClean="0"/>
              <a:t>التّقنيّة: الإمداد </a:t>
            </a:r>
            <a:r>
              <a:rPr lang="ar-SA" sz="2000" dirty="0"/>
              <a:t>بالمياه والإصحاح والنّهوض بالنّظافة، والأمن الغذائي والتّغذية، والمأوى والمستوطنات البشريّة واللّوازم غير الغذائيّة، ومجال العمل الصّحي.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يستخدم أيضا في السّياسات والمبادئ التّوجيهيّة المتعلّقة بإدارة الكوارث الدّوليّة.</a:t>
            </a:r>
          </a:p>
          <a:p>
            <a:pPr lvl="1">
              <a:spcBef>
                <a:spcPts val="1000"/>
              </a:spcBef>
            </a:pPr>
            <a:r>
              <a:rPr lang="ar-SA" sz="2000" dirty="0"/>
              <a:t>يعتبر كملكيّة عامّة حيث أنّ نسبة مستعملي الدّليل مرتفعة مّما شجّع على ترجمته إلى </a:t>
            </a:r>
            <a:r>
              <a:rPr lang="ar-SA" sz="2000" dirty="0" smtClean="0"/>
              <a:t>لغات كثيرة.</a:t>
            </a:r>
            <a:endParaRPr lang="ar-SA" sz="2000" dirty="0"/>
          </a:p>
        </p:txBody>
      </p:sp>
      <p:pic>
        <p:nvPicPr>
          <p:cNvPr id="5" name="Picture 4" descr="E:\Windows shared\Arabic source\Source images\Pages de Sphere_Handbook_2011_Arabi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69242"/>
            <a:ext cx="1593316" cy="2199431"/>
          </a:xfrm>
          <a:prstGeom prst="rect">
            <a:avLst/>
          </a:prstGeom>
          <a:noFill/>
          <a:ln>
            <a:solidFill>
              <a:srgbClr val="579305"/>
            </a:solidFill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0001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المعايير الدّنيا لحماية الطّفل في مجال العمل الانساني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0636" y="1369242"/>
            <a:ext cx="6476163" cy="4785722"/>
          </a:xfrm>
        </p:spPr>
        <p:txBody>
          <a:bodyPr/>
          <a:lstStyle/>
          <a:p>
            <a:pPr lvl="1">
              <a:spcBef>
                <a:spcPts val="1000"/>
              </a:spcBef>
            </a:pPr>
            <a:r>
              <a:rPr lang="ar-SA" sz="2000"/>
              <a:t>وُضعت هذه المعايير بعد عمليّة تشاور واسعة شملت أكثر من 400 شخص من 30 وكالة منتشرة في 40 بلدا.</a:t>
            </a:r>
          </a:p>
          <a:p>
            <a:pPr lvl="1">
              <a:spcBef>
                <a:spcPts val="1000"/>
              </a:spcBef>
            </a:pPr>
            <a:r>
              <a:rPr lang="ar-SA" sz="2000"/>
              <a:t>يحدّد اتّفاقيّة مشتركة تتعلّق بالجودة في ما يخصّ حماية الطّفل أثناء التّأهبّ والاستجابة الانسانيّة.</a:t>
            </a:r>
          </a:p>
          <a:p>
            <a:pPr lvl="1">
              <a:spcBef>
                <a:spcPts val="1000"/>
              </a:spcBef>
            </a:pPr>
            <a:r>
              <a:rPr lang="ar-SA" sz="2000"/>
              <a:t>يحتوي على 26 معيارا و 6 مبادئ حيث أنّ كلّ معيار مصحوب بمجموعة من التّدابير الأساسيّة والقياسات(تشمل المؤشّرات والغاية المستهدفة) والملاحظات التّوجيهيّة.</a:t>
            </a:r>
          </a:p>
          <a:p>
            <a:pPr lvl="1">
              <a:spcBef>
                <a:spcPts val="1000"/>
              </a:spcBef>
            </a:pPr>
            <a:r>
              <a:rPr lang="ar-SA" sz="2000"/>
              <a:t>يهدف إلى تحسين الجودة والتنبؤ والمساءلة في حالة  الاستجابة لحماية </a:t>
            </a:r>
            <a:r>
              <a:rPr lang="ar-SA" sz="2000" smtClean="0"/>
              <a:t>الطّفل أثناء</a:t>
            </a:r>
            <a:r>
              <a:rPr lang="en-GB" sz="2000" smtClean="0"/>
              <a:t/>
            </a:r>
            <a:br>
              <a:rPr lang="en-GB" sz="2000" smtClean="0"/>
            </a:br>
            <a:r>
              <a:rPr lang="ar-SA" sz="2000" smtClean="0"/>
              <a:t> </a:t>
            </a:r>
            <a:r>
              <a:rPr lang="ar-SA" sz="2000"/>
              <a:t>الحالات الإنسانية.</a:t>
            </a:r>
          </a:p>
          <a:p>
            <a:pPr lvl="1">
              <a:spcBef>
                <a:spcPts val="1000"/>
              </a:spcBef>
            </a:pPr>
            <a:r>
              <a:rPr lang="ar-SA" sz="2000"/>
              <a:t>تستخدم من قبل العاملين في مجال حماية الطّفل أو المجالات ذات الصّلة في العمل </a:t>
            </a:r>
            <a:r>
              <a:rPr lang="ar-SA" sz="2000" smtClean="0"/>
              <a:t>الإ</a:t>
            </a:r>
            <a:r>
              <a:rPr lang="en-GB" sz="2000"/>
              <a:t> </a:t>
            </a:r>
            <a:r>
              <a:rPr lang="ar-SA" sz="2000" smtClean="0"/>
              <a:t>نساني </a:t>
            </a:r>
            <a:r>
              <a:rPr lang="ar-SA" sz="2000"/>
              <a:t>ويشمل 1)العاملين مباشرة مع الأطفال والأسر والمجتمعات المدنيّة </a:t>
            </a:r>
            <a:r>
              <a:rPr lang="ar-SA" sz="2000" smtClean="0"/>
              <a:t>2)واضعي</a:t>
            </a:r>
            <a:r>
              <a:rPr lang="en-GB" sz="2000"/>
              <a:t> </a:t>
            </a:r>
            <a:r>
              <a:rPr lang="ar-SA" sz="2000" smtClean="0"/>
              <a:t>الخطط </a:t>
            </a:r>
            <a:r>
              <a:rPr lang="ar-SA" sz="2000"/>
              <a:t>والسّياسات 3) المنسّقين 4)الجهات المانحة 5)الأكاديميّين 6)العاملين في </a:t>
            </a:r>
            <a:r>
              <a:rPr lang="ar-SA" sz="2000" smtClean="0"/>
              <a:t>مجال </a:t>
            </a:r>
            <a:r>
              <a:rPr lang="ar-SA" sz="2000"/>
              <a:t>المناصرة أو الإعلام أو الاتّصالات.</a:t>
            </a:r>
          </a:p>
          <a:p>
            <a:pPr lvl="1">
              <a:spcBef>
                <a:spcPts val="1000"/>
              </a:spcBef>
            </a:pPr>
            <a:r>
              <a:rPr lang="ar-SA" sz="2000"/>
              <a:t>وقعت ترجمته  إلى اللّغة العربية والكورية ويجري ترجمته إلى الفرنسية والإسبانية</a:t>
            </a:r>
            <a:r>
              <a:rPr lang="ar-SA" sz="2000" smtClean="0"/>
              <a:t>.</a:t>
            </a:r>
            <a:endParaRPr lang="ar-SA" sz="2000"/>
          </a:p>
        </p:txBody>
      </p:sp>
      <p:pic>
        <p:nvPicPr>
          <p:cNvPr id="5" name="Picture 4" descr="E:\Windows shared\Arabic source\Source images\Pages de CPMS-Arabic-version-handboo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369242"/>
            <a:ext cx="1593314" cy="2196138"/>
          </a:xfrm>
          <a:prstGeom prst="rect">
            <a:avLst/>
          </a:prstGeom>
          <a:noFill/>
          <a:ln w="6350">
            <a:solidFill>
              <a:srgbClr val="579305"/>
            </a:solidFill>
          </a:ln>
        </p:spPr>
      </p:pic>
      <p:pic>
        <p:nvPicPr>
          <p:cNvPr id="6" name="Picture 3" descr="C:\Users\mcarroll\Pictures\globalprotectionclus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83" y="3882986"/>
            <a:ext cx="1123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454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:\Windows shared\Arabic source\Source images\Pages de MS_Arabic_lowRes_fina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69242"/>
            <a:ext cx="1595235" cy="21961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الشبكة المشتركة لوكالات التعليم في حالات </a:t>
            </a:r>
            <a:r>
              <a:rPr lang="ar-SA" smtClean="0"/>
              <a:t>الطوارئ:</a:t>
            </a:r>
            <a:br>
              <a:rPr lang="ar-SA" smtClean="0"/>
            </a:br>
            <a:r>
              <a:rPr lang="ar-SA" smtClean="0"/>
              <a:t>المعايير </a:t>
            </a:r>
            <a:r>
              <a:rPr lang="ar-SA"/>
              <a:t>الدنيا في مجال التعليم: الاستعداد والإستجابة والإصلاح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0492" y="1369242"/>
            <a:ext cx="6506308" cy="4785722"/>
          </a:xfrm>
        </p:spPr>
        <p:txBody>
          <a:bodyPr/>
          <a:lstStyle/>
          <a:p>
            <a:pPr lvl="1">
              <a:spcBef>
                <a:spcPts val="1600"/>
              </a:spcBef>
            </a:pPr>
            <a:r>
              <a:rPr lang="ar-SA" sz="2000" dirty="0"/>
              <a:t> أُعدّت في عام </a:t>
            </a:r>
            <a:r>
              <a:rPr lang="ar-SA" sz="1800" dirty="0"/>
              <a:t>2004 </a:t>
            </a:r>
            <a:r>
              <a:rPr lang="ar-SA" sz="2000" dirty="0"/>
              <a:t>بعد عمليّة تشاور شاملة ضمّت أكثر من </a:t>
            </a:r>
            <a:r>
              <a:rPr lang="ar-SA" sz="1800" dirty="0"/>
              <a:t>2250 </a:t>
            </a:r>
            <a:r>
              <a:rPr lang="ar-SA" sz="2000" dirty="0"/>
              <a:t>عالِما تَرْبَوِيّا ووقعت مراجعته في عام </a:t>
            </a:r>
            <a:r>
              <a:rPr lang="ar-SA" sz="1800" dirty="0"/>
              <a:t>2010 </a:t>
            </a:r>
            <a:r>
              <a:rPr lang="ar-SA" sz="2000" dirty="0"/>
              <a:t>بمشاركة أكثر من </a:t>
            </a:r>
            <a:r>
              <a:rPr lang="ar-SA" sz="1800" dirty="0"/>
              <a:t>1300 </a:t>
            </a:r>
            <a:r>
              <a:rPr lang="ar-SA" sz="2000" dirty="0"/>
              <a:t>شخص.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أُنشئت في إطار حقوق الإنسان وعلى وجه التّحديد الحقّ في التّعليم والذّي وقع ذكره في الوثائق الأساسية لحقوق الإنسان والميثاق الإنساني لمشروع </a:t>
            </a:r>
            <a:r>
              <a:rPr lang="ar-SA" sz="2000" dirty="0" smtClean="0"/>
              <a:t>اسفير </a:t>
            </a:r>
            <a:r>
              <a:rPr lang="fr-CH" sz="2000" dirty="0" smtClean="0"/>
              <a:t>,</a:t>
            </a:r>
            <a:endParaRPr lang="ar-SA" sz="2000" dirty="0"/>
          </a:p>
          <a:p>
            <a:pPr lvl="1">
              <a:spcBef>
                <a:spcPts val="1600"/>
              </a:spcBef>
            </a:pPr>
            <a:r>
              <a:rPr lang="ar-SA" sz="2000" dirty="0"/>
              <a:t>تهدف إلى تعزيز جودة السّياسة التّعليميّة وبرامجها والعمل على زيادة امكانيّة الحصول على تعليم آمن ومناسب كما تسعى لضمان المساءلة عند توفير هذه الخدمات في جميع مراحل الاستجابة الطّارئة. 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  يُستخدم الدّليل في أكثر من </a:t>
            </a:r>
            <a:r>
              <a:rPr lang="ar-SA" sz="1800" dirty="0"/>
              <a:t>110 </a:t>
            </a:r>
            <a:r>
              <a:rPr lang="ar-SA" sz="2000" dirty="0"/>
              <a:t>دولة لتعزيز الاستجابة الخاصة بالتعليم ممّا </a:t>
            </a:r>
            <a:r>
              <a:rPr lang="ar-SA" sz="2000" dirty="0" smtClean="0"/>
              <a:t>شجّع </a:t>
            </a:r>
            <a:r>
              <a:rPr lang="ar-SA" sz="2000" dirty="0"/>
              <a:t>على ترجمته إلى </a:t>
            </a:r>
            <a:r>
              <a:rPr lang="ar-SA" sz="1800" dirty="0"/>
              <a:t>22 </a:t>
            </a:r>
            <a:r>
              <a:rPr lang="ar-SA" sz="2000" dirty="0"/>
              <a:t>لغة مختلفة. 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ويُستخدم الدليل على نطاق واسع في حالات الكوارث والتّأهب للتّخطيط</a:t>
            </a:r>
            <a:r>
              <a:rPr lang="ar-SA" sz="2000" dirty="0" smtClean="0"/>
              <a:t>،، </a:t>
            </a:r>
            <a:r>
              <a:rPr lang="ar-SA" sz="2000" dirty="0"/>
              <a:t>والرّصد </a:t>
            </a:r>
            <a:r>
              <a:rPr lang="ar-SA" sz="2000" dirty="0" smtClean="0"/>
              <a:t>والتقييم وبناء </a:t>
            </a:r>
            <a:r>
              <a:rPr lang="ar-SA" sz="2000" dirty="0"/>
              <a:t>القدرات، وتصميم المشروع وفي إطار تنسيق الجهود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212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2434" y="1369242"/>
            <a:ext cx="6634366" cy="4785722"/>
          </a:xfrm>
        </p:spPr>
        <p:txBody>
          <a:bodyPr/>
          <a:lstStyle/>
          <a:p>
            <a:pPr lvl="1">
              <a:spcBef>
                <a:spcPts val="1600"/>
              </a:spcBef>
            </a:pPr>
            <a:r>
              <a:rPr lang="ar-SA" sz="2000" dirty="0"/>
              <a:t>صدرت أوّل نّسخة في </a:t>
            </a:r>
            <a:r>
              <a:rPr lang="ar-SA" sz="1800" dirty="0"/>
              <a:t>2009 </a:t>
            </a:r>
            <a:r>
              <a:rPr lang="ar-SA" sz="2000" dirty="0"/>
              <a:t>بعد عمليّة تشاور شاملة ثمّ وقع نشر النّسخة الثّانية مؤخّرا في </a:t>
            </a:r>
            <a:r>
              <a:rPr lang="ar-SA" sz="1800" dirty="0"/>
              <a:t>2015 </a:t>
            </a:r>
            <a:r>
              <a:rPr lang="ar-SA" sz="2000" dirty="0"/>
              <a:t>بعد جملة من المداولات الإضافيّة والتّحديثات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وقعت ترجمته إلى اللّغة الفرنسيّة والاسبانيّة والعربيّة.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يعتمد على النّهج القائم على مراعاة الحقوق لاسيما الحقّ في الغذاء والحقّ في الحصول على سبل العيش.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يحتوي على مجموعة من الوسائل والمبادئ المتعلقة بتصميم وتنفيذ وتقييم الاستجابة الخاصة بالماشية في حالات الكوارث.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يُركز على  العمليات القائمة على المشاركة لتحديد التّدخلات المناسبة </a:t>
            </a:r>
            <a:r>
              <a:rPr lang="ar-SA" sz="2000" dirty="0" smtClean="0"/>
              <a:t>والملائمة والعمليّة </a:t>
            </a:r>
            <a:r>
              <a:rPr lang="ar-SA" sz="2000" dirty="0"/>
              <a:t>التي تساعد على حفظ سبل العيش وإنقاذ الحياة.</a:t>
            </a:r>
          </a:p>
          <a:p>
            <a:pPr lvl="1">
              <a:spcBef>
                <a:spcPts val="1600"/>
              </a:spcBef>
            </a:pPr>
            <a:r>
              <a:rPr lang="ar-SA" sz="2000" dirty="0"/>
              <a:t>يوجد حوالي </a:t>
            </a:r>
            <a:r>
              <a:rPr lang="ar-SA" sz="1800" dirty="0"/>
              <a:t>308 </a:t>
            </a:r>
            <a:r>
              <a:rPr lang="ar-SA" sz="2000" dirty="0"/>
              <a:t>مدرّب في جميع أنحاء العالم بفضل البرامج التّدريبيّة </a:t>
            </a:r>
            <a:r>
              <a:rPr lang="ar-SA" sz="2000" dirty="0" smtClean="0"/>
              <a:t>وذلك استنادا إلى </a:t>
            </a:r>
            <a:r>
              <a:rPr lang="ar-SA" sz="2000" dirty="0"/>
              <a:t>الدّورات الإقليميّة لتدريب المدرّبين ،إذ وقع تنفيذ </a:t>
            </a:r>
            <a:r>
              <a:rPr lang="ar-SA" sz="1800" dirty="0"/>
              <a:t>156  </a:t>
            </a:r>
            <a:r>
              <a:rPr lang="ar-SA" sz="2000" dirty="0"/>
              <a:t>تدريبا في </a:t>
            </a:r>
            <a:r>
              <a:rPr lang="ar-SA" sz="1800" dirty="0"/>
              <a:t>32 </a:t>
            </a:r>
            <a:r>
              <a:rPr lang="ar-SA" sz="2000" dirty="0"/>
              <a:t>دولة إلى </a:t>
            </a:r>
            <a:r>
              <a:rPr lang="ar-SA" sz="2000" dirty="0" smtClean="0"/>
              <a:t>حدّ </a:t>
            </a:r>
            <a:r>
              <a:rPr lang="ar-SA" sz="2000" dirty="0"/>
              <a:t>هذا اليوم. </a:t>
            </a:r>
          </a:p>
        </p:txBody>
      </p:sp>
      <p:pic>
        <p:nvPicPr>
          <p:cNvPr id="7" name="Picture 6" descr="E:\Windows shared\Arabic source\Source images\LEGS Arabic 2nd edition cove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1369242"/>
            <a:ext cx="1595236" cy="21961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المعايير والإرشادات في الطوارئ الخاصة بالماشية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5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شبكة النهوض بالمشروعات الصغيرة وتعزيزها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530" y="1369242"/>
            <a:ext cx="7953269" cy="4960357"/>
          </a:xfrm>
        </p:spPr>
        <p:txBody>
          <a:bodyPr/>
          <a:lstStyle/>
          <a:p>
            <a:pPr lvl="1">
              <a:spcBef>
                <a:spcPts val="800"/>
              </a:spcBef>
            </a:pPr>
            <a:r>
              <a:rPr lang="ar-SA" sz="2000" dirty="0"/>
              <a:t>صدرت الطّبعة الأولى في </a:t>
            </a:r>
            <a:r>
              <a:rPr lang="ar-SA" sz="1800" dirty="0"/>
              <a:t>2009  </a:t>
            </a:r>
            <a:r>
              <a:rPr lang="ar-SA" sz="2000" dirty="0"/>
              <a:t>إثر عملية تشاور واسعة النطاق مصحوبة باختبارات ميدانيّة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>ومشاورات </a:t>
            </a:r>
            <a:r>
              <a:rPr lang="ar-SA" sz="2000" dirty="0"/>
              <a:t>إقليميّة. ثمّ نشرت الطّبعة الثّانية في 2010 بمشاركة </a:t>
            </a:r>
            <a:r>
              <a:rPr lang="ar-SA" sz="1800" dirty="0"/>
              <a:t>63 </a:t>
            </a:r>
            <a:r>
              <a:rPr lang="ar-SA" sz="2000" dirty="0"/>
              <a:t>وكالة إنسانية ومنظّمات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>غير </a:t>
            </a:r>
            <a:r>
              <a:rPr lang="ar-SA" sz="2000" dirty="0"/>
              <a:t>حكوميّة بالإضافة إلى أكثر من مائة ممارس.</a:t>
            </a:r>
          </a:p>
          <a:p>
            <a:pPr lvl="1">
              <a:spcBef>
                <a:spcPts val="800"/>
              </a:spcBef>
            </a:pPr>
            <a:r>
              <a:rPr lang="ar-SA" sz="2000" dirty="0"/>
              <a:t>تمّ إنشاء شبكة عالميّة من المدرّبين والممارسين لنشر ودعم شبكة النّهوض بالمشروعات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>الصّغيرة </a:t>
            </a:r>
            <a:r>
              <a:rPr lang="ar-SA" sz="2000" dirty="0"/>
              <a:t>وتعزيزها في جميع أنحاء العالم.</a:t>
            </a:r>
          </a:p>
          <a:p>
            <a:pPr lvl="1">
              <a:spcBef>
                <a:spcPts val="800"/>
              </a:spcBef>
            </a:pPr>
            <a:r>
              <a:rPr lang="ar-SA" sz="2000" dirty="0"/>
              <a:t>يعتبر كدليل مرجعي على الانتعاش الاقتصادي في مرحلة ما بعد الأزمة يتضمّن المعايير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>الأساسية </a:t>
            </a:r>
            <a:r>
              <a:rPr lang="ar-SA" sz="2000" dirty="0"/>
              <a:t>ومعايير التقييم والتّحليل كما يحتوي على أربعة معايير </a:t>
            </a:r>
            <a:r>
              <a:rPr lang="ar-SA" sz="2000" dirty="0" smtClean="0"/>
              <a:t>فنّية: الخدمات </a:t>
            </a:r>
            <a:r>
              <a:rPr lang="ar-SA" sz="2000" dirty="0"/>
              <a:t>المالية،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>وأصول </a:t>
            </a:r>
            <a:r>
              <a:rPr lang="ar-SA" sz="2000" dirty="0"/>
              <a:t>المنتوج وخلق فرص العمل وتنمية المشاريع</a:t>
            </a:r>
            <a:r>
              <a:rPr lang="ar-SA" sz="2000" dirty="0" smtClean="0"/>
              <a:t>.</a:t>
            </a:r>
            <a:endParaRPr lang="en-GB" sz="2000" dirty="0" smtClean="0"/>
          </a:p>
          <a:p>
            <a:pPr lvl="1">
              <a:spcBef>
                <a:spcPts val="800"/>
              </a:spcBef>
            </a:pPr>
            <a:r>
              <a:rPr lang="ar-SA" sz="2000" dirty="0"/>
              <a:t>تسعى المعايير لتعزيز إدراج برامج الإنعاش الاقتصادي طويلة المدى في جميع برامج </a:t>
            </a:r>
            <a:r>
              <a:rPr lang="ar-SA" sz="2000" dirty="0" smtClean="0"/>
              <a:t>الاستجابة </a:t>
            </a:r>
            <a:r>
              <a:rPr lang="ar-SA" sz="2000" dirty="0"/>
              <a:t>في حالات الطوارئ والتّي تعمل على مساعدة السّكان المتضررين لاستعادة موارد الرّزق وإعالة أنفسهم وأسرهم بكرامة.</a:t>
            </a:r>
          </a:p>
          <a:p>
            <a:pPr lvl="1">
              <a:spcBef>
                <a:spcPts val="800"/>
              </a:spcBef>
            </a:pPr>
            <a:r>
              <a:rPr lang="ar-SA" sz="2000" dirty="0"/>
              <a:t>تهدف هذه المعايير لتحسين الجودة والمساءلة في برامج الإنعاش الاقتصادي في المجتمعات بعد حدوث الأزمة.</a:t>
            </a:r>
          </a:p>
          <a:p>
            <a:pPr lvl="1">
              <a:spcBef>
                <a:spcPts val="800"/>
              </a:spcBef>
            </a:pPr>
            <a:r>
              <a:rPr lang="ar-SA" sz="2000" dirty="0"/>
              <a:t>وقعت ترجمته إلى اللّغة الاسبانيّة والفرنسيّة والعربيّة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pic>
        <p:nvPicPr>
          <p:cNvPr id="6" name="Picture 5" descr="E:\Windows shared\Arabic source\Source images\MERS_Arabic_Page_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1369242"/>
            <a:ext cx="1595236" cy="21961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487342" y="3928022"/>
            <a:ext cx="1522327" cy="513685"/>
            <a:chOff x="457198" y="2882996"/>
            <a:chExt cx="1841524" cy="621393"/>
          </a:xfrm>
        </p:grpSpPr>
        <p:pic>
          <p:nvPicPr>
            <p:cNvPr id="7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8" y="2882996"/>
              <a:ext cx="1841524" cy="621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045029" y="3285811"/>
              <a:ext cx="1253693" cy="218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39953" y="6329599"/>
            <a:ext cx="4546848" cy="365125"/>
          </a:xfrm>
        </p:spPr>
        <p:txBody>
          <a:bodyPr/>
          <a:lstStyle/>
          <a:p>
            <a:r>
              <a:rPr lang="ar-SA" dirty="0" smtClean="0"/>
              <a:t>الجزء </a:t>
            </a:r>
            <a:r>
              <a:rPr lang="ar-SA" dirty="0"/>
              <a:t>"ت" </a:t>
            </a:r>
            <a:r>
              <a:rPr lang="ar-EG" dirty="0" smtClean="0"/>
              <a:t> </a:t>
            </a:r>
            <a:r>
              <a:rPr lang="ar-SA" dirty="0" smtClean="0"/>
              <a:t>5 –مجموعة </a:t>
            </a:r>
            <a:r>
              <a:rPr lang="ar-SA" dirty="0" err="1" smtClean="0"/>
              <a:t>اسفير</a:t>
            </a:r>
            <a:r>
              <a:rPr lang="ar-SA" dirty="0" smtClean="0"/>
              <a:t> التدريبية </a:t>
            </a:r>
            <a:r>
              <a:rPr lang="ar-EG" dirty="0" smtClean="0"/>
              <a:t> </a:t>
            </a:r>
            <a:r>
              <a:rPr lang="ar-SA" dirty="0" smtClean="0"/>
              <a:t>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32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peher Arabic ppt theme">
  <a:themeElements>
    <a:clrScheme name="Sphere Arabic">
      <a:dk1>
        <a:sysClr val="windowText" lastClr="000000"/>
      </a:dk1>
      <a:lt1>
        <a:sysClr val="window" lastClr="FFFFFF"/>
      </a:lt1>
      <a:dk2>
        <a:srgbClr val="004386"/>
      </a:dk2>
      <a:lt2>
        <a:srgbClr val="87B91D"/>
      </a:lt2>
      <a:accent1>
        <a:srgbClr val="579305"/>
      </a:accent1>
      <a:accent2>
        <a:srgbClr val="C80F3F"/>
      </a:accent2>
      <a:accent3>
        <a:srgbClr val="FBAD18"/>
      </a:accent3>
      <a:accent4>
        <a:srgbClr val="E4028C"/>
      </a:accent4>
      <a:accent5>
        <a:srgbClr val="4BACC6"/>
      </a:accent5>
      <a:accent6>
        <a:srgbClr val="F79646"/>
      </a:accent6>
      <a:hlink>
        <a:srgbClr val="004386"/>
      </a:hlink>
      <a:folHlink>
        <a:srgbClr val="004386"/>
      </a:folHlink>
    </a:clrScheme>
    <a:fontScheme name="Custom 1">
      <a:majorFont>
        <a:latin typeface="Traditional Arabic"/>
        <a:ea typeface=""/>
        <a:cs typeface="Traditional Arabic"/>
      </a:majorFont>
      <a:minorFont>
        <a:latin typeface="Traditional Arabic"/>
        <a:ea typeface=""/>
        <a:cs typeface="Traditional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eher Arabic ppt theme" id="{E8BFA150-2B5B-48C8-8981-66A7178BA1E8}" vid="{5FA11942-FBDE-4059-82D6-9E5DA248BA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Speher Arabic ppt theme</Template>
  <TotalTime>865</TotalTime>
  <Words>546</Words>
  <Application>Microsoft Office PowerPoint</Application>
  <PresentationFormat>On-screen Show (4:3)</PresentationFormat>
  <Paragraphs>74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Speher Arabic ppt theme</vt:lpstr>
      <vt:lpstr>المبادرات الأربعة المرافقة لاسفير</vt:lpstr>
      <vt:lpstr>المبادرات الأربعة المرافقة لاسفير </vt:lpstr>
      <vt:lpstr>المعايير المرافقة لاسفير</vt:lpstr>
      <vt:lpstr>دليل اسفير:الميثاق الانساني والمعايير الدّنيا في مجال الاستجابة الإنسانيّة</vt:lpstr>
      <vt:lpstr>المعايير الدّنيا لحماية الطّفل في مجال العمل الانساني</vt:lpstr>
      <vt:lpstr>الشبكة المشتركة لوكالات التعليم في حالات الطوارئ: المعايير الدنيا في مجال التعليم: الاستعداد والإستجابة والإصلاح</vt:lpstr>
      <vt:lpstr>المعايير والإرشادات في الطوارئ الخاصة بالماشية</vt:lpstr>
      <vt:lpstr>شبكة النهوض بالمشروعات الصغيرة وتعزيزها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2015-04-13T14:23:17Z</dcterms:created>
  <dcterms:modified xsi:type="dcterms:W3CDTF">2015-05-29T10:32:56Z</dcterms:modified>
</cp:coreProperties>
</file>